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Economica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italic.fntdata"/><Relationship Id="rId30" Type="http://schemas.openxmlformats.org/officeDocument/2006/relationships/font" Target="fonts/Economica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Economica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53ac473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53ac473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58748c9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58748c9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if we train age based on gender, during the train: loss_age rises, but loss_genser falls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58748c90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58748c90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58748c90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58748c90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58b5de3d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58b5de3d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58b5de3d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58b5de3d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43e0673e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43e0673e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58748c90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58748c90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43e0673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43e0673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53ac473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53ac473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4d168f3aa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4d168f3aa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58b5de3d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58b5de3d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58b5de3d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58b5de3d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58b5de3d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58b5de3d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58b5de3d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58b5de3d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8b5de3d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8b5de3d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4d168f3a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4d168f3a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4d168f3aa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4d168f3aa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58b5de3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58b5de3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58b5de3d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58b5de3d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50">
                <a:solidFill>
                  <a:srgbClr val="354046"/>
                </a:solidFill>
                <a:highlight>
                  <a:srgbClr val="FFFFFF"/>
                </a:highlight>
              </a:rPr>
              <a:t>Each task has its own loss and the total loss is a weighted combination. </a:t>
            </a:r>
            <a:endParaRPr sz="1750">
              <a:solidFill>
                <a:srgbClr val="35404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Handcrafted task weighting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58b5de3d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58b5de3d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4d168f3aa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4d168f3aa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loss = loss_age because weight=[1,0]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loss_gender</a:t>
            </a:r>
            <a:r>
              <a:rPr lang="zh-CN"/>
              <a:t>无意义</a:t>
            </a:r>
            <a:r>
              <a:rPr lang="zh-C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blue: loss_val </a:t>
            </a:r>
            <a:r>
              <a:rPr lang="zh-CN"/>
              <a:t>没变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orange: loss_train 减了一半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image" Target="../media/image5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42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25.png"/><Relationship Id="rId6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Relationship Id="rId7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50.png"/><Relationship Id="rId8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hyperlink" Target="http://chalearnlap.cvc.uab.es/dataset/26/description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7" Type="http://schemas.openxmlformats.org/officeDocument/2006/relationships/image" Target="../media/image21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782698"/>
            <a:ext cx="3054600" cy="21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MAP583 - AGE ESTIMATION PROJECT 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208375"/>
            <a:ext cx="30546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CN" sz="1827">
                <a:latin typeface="Calibri"/>
                <a:ea typeface="Calibri"/>
                <a:cs typeface="Calibri"/>
                <a:sym typeface="Calibri"/>
              </a:rPr>
              <a:t>TEAM B2</a:t>
            </a:r>
            <a:endParaRPr sz="1827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CN" sz="1827">
                <a:latin typeface="Calibri"/>
                <a:ea typeface="Calibri"/>
                <a:cs typeface="Calibri"/>
                <a:sym typeface="Calibri"/>
              </a:rPr>
              <a:t>Jie WANG      S</a:t>
            </a:r>
            <a:r>
              <a:rPr lang="zh-CN" sz="1827">
                <a:latin typeface="Calibri"/>
                <a:ea typeface="Calibri"/>
                <a:cs typeface="Calibri"/>
                <a:sym typeface="Calibri"/>
              </a:rPr>
              <a:t>iyuan LIN</a:t>
            </a:r>
            <a:endParaRPr sz="1827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CN" sz="1827">
                <a:latin typeface="Calibri"/>
                <a:ea typeface="Calibri"/>
                <a:cs typeface="Calibri"/>
                <a:sym typeface="Calibri"/>
              </a:rPr>
              <a:t>09/03/2021</a:t>
            </a:r>
            <a:endParaRPr sz="1827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GENDER </a:t>
            </a:r>
            <a:r>
              <a:rPr lang="zh-CN"/>
              <a:t>only: </a:t>
            </a:r>
            <a:r>
              <a:rPr lang="zh-CN" sz="3300"/>
              <a:t>weight = [0,1]</a:t>
            </a:r>
            <a:endParaRPr sz="330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925" y="1856138"/>
            <a:ext cx="2970946" cy="1945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779" y="1847800"/>
            <a:ext cx="2970946" cy="19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1976725" y="2026625"/>
            <a:ext cx="318600" cy="16044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849725" y="3905625"/>
            <a:ext cx="67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acc(gender) ~ 70%   &gt;&gt;   acc(age) ~ 10%</a:t>
            </a:r>
            <a:endParaRPr b="1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AGE Based on Gender 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75" y="2297462"/>
            <a:ext cx="2672350" cy="179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978859" y="2430443"/>
            <a:ext cx="594900" cy="96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492175" y="4095950"/>
            <a:ext cx="248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loss of gender only: weight =[0,1]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311700" y="1225225"/>
            <a:ext cx="85206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0"/>
              <a:buChar char="➔"/>
            </a:pPr>
            <a:r>
              <a:rPr lang="zh-CN" sz="1550"/>
              <a:t>epoch </a:t>
            </a:r>
            <a:r>
              <a:rPr b="1" lang="zh-CN" sz="1550">
                <a:solidFill>
                  <a:schemeClr val="lt2"/>
                </a:solidFill>
              </a:rPr>
              <a:t>0-10</a:t>
            </a:r>
            <a:r>
              <a:rPr lang="zh-CN" sz="1550"/>
              <a:t> </a:t>
            </a:r>
            <a:r>
              <a:rPr b="1" lang="zh-CN" sz="1550"/>
              <a:t>gender_only</a:t>
            </a:r>
            <a:r>
              <a:rPr lang="zh-CN" sz="1550"/>
              <a:t> </a:t>
            </a:r>
            <a:r>
              <a:rPr b="1" lang="zh-CN" sz="1550"/>
              <a:t>+</a:t>
            </a:r>
            <a:r>
              <a:rPr lang="zh-CN" sz="1550"/>
              <a:t> epoch </a:t>
            </a:r>
            <a:r>
              <a:rPr b="1" lang="zh-CN" sz="1550">
                <a:solidFill>
                  <a:schemeClr val="lt2"/>
                </a:solidFill>
              </a:rPr>
              <a:t>1</a:t>
            </a:r>
            <a:r>
              <a:rPr b="1" lang="zh-CN" sz="1550">
                <a:solidFill>
                  <a:schemeClr val="lt2"/>
                </a:solidFill>
              </a:rPr>
              <a:t>1-50</a:t>
            </a:r>
            <a:r>
              <a:rPr lang="zh-CN" sz="1550"/>
              <a:t> </a:t>
            </a:r>
            <a:r>
              <a:rPr b="1" lang="zh-CN" sz="1550"/>
              <a:t>age_only</a:t>
            </a:r>
            <a:endParaRPr b="1" sz="15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50"/>
          </a:p>
        </p:txBody>
      </p:sp>
      <p:cxnSp>
        <p:nvCxnSpPr>
          <p:cNvPr id="162" name="Google Shape;162;p23"/>
          <p:cNvCxnSpPr/>
          <p:nvPr/>
        </p:nvCxnSpPr>
        <p:spPr>
          <a:xfrm>
            <a:off x="2922825" y="1826475"/>
            <a:ext cx="0" cy="3072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394" y="2383825"/>
            <a:ext cx="2684832" cy="17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227375" y="1784275"/>
            <a:ext cx="130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gender_only</a:t>
            </a:r>
            <a:endParaRPr b="1"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3110200" y="1764025"/>
            <a:ext cx="130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age</a:t>
            </a:r>
            <a:r>
              <a:rPr b="1" lang="zh-C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_only</a:t>
            </a:r>
            <a:endParaRPr b="1"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3175" y="965250"/>
            <a:ext cx="2840350" cy="1814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3185" y="2891416"/>
            <a:ext cx="2672341" cy="181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AGE Based on Gender 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3">
            <a:alphaModFix/>
          </a:blip>
          <a:srcRect b="2448" l="0" r="0" t="0"/>
          <a:stretch/>
        </p:blipFill>
        <p:spPr>
          <a:xfrm>
            <a:off x="3048825" y="1982585"/>
            <a:ext cx="3141350" cy="203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975" y="2063575"/>
            <a:ext cx="3135321" cy="20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311700" y="1225225"/>
            <a:ext cx="86946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0"/>
              <a:buChar char="➔"/>
            </a:pPr>
            <a:r>
              <a:rPr lang="zh-CN" sz="1550"/>
              <a:t>epoch </a:t>
            </a:r>
            <a:r>
              <a:rPr b="1" lang="zh-CN" sz="1550">
                <a:solidFill>
                  <a:schemeClr val="lt2"/>
                </a:solidFill>
              </a:rPr>
              <a:t>0-10</a:t>
            </a:r>
            <a:r>
              <a:rPr lang="zh-CN" sz="1550"/>
              <a:t> </a:t>
            </a:r>
            <a:r>
              <a:rPr b="1" lang="zh-CN" sz="1550"/>
              <a:t>gender_only</a:t>
            </a:r>
            <a:r>
              <a:rPr lang="zh-CN" sz="1550"/>
              <a:t> </a:t>
            </a:r>
            <a:r>
              <a:rPr b="1" lang="zh-CN" sz="1550"/>
              <a:t>+</a:t>
            </a:r>
            <a:r>
              <a:rPr lang="zh-CN" sz="1550"/>
              <a:t> epoch </a:t>
            </a:r>
            <a:r>
              <a:rPr b="1" lang="zh-CN" sz="1550">
                <a:solidFill>
                  <a:schemeClr val="lt2"/>
                </a:solidFill>
              </a:rPr>
              <a:t>11-50</a:t>
            </a:r>
            <a:r>
              <a:rPr lang="zh-CN" sz="1550"/>
              <a:t> </a:t>
            </a:r>
            <a:r>
              <a:rPr b="1" lang="zh-CN" sz="1550"/>
              <a:t>age_only		</a:t>
            </a:r>
            <a:r>
              <a:rPr b="1" lang="zh-CN" sz="1550">
                <a:solidFill>
                  <a:srgbClr val="CC0000"/>
                </a:solidFill>
              </a:rPr>
              <a:t>VS</a:t>
            </a:r>
            <a:r>
              <a:rPr b="1" lang="zh-CN" sz="1550"/>
              <a:t>		</a:t>
            </a:r>
            <a:r>
              <a:rPr lang="zh-CN" sz="1550"/>
              <a:t>epoch</a:t>
            </a:r>
            <a:r>
              <a:rPr b="1" lang="zh-CN" sz="1550"/>
              <a:t> </a:t>
            </a:r>
            <a:r>
              <a:rPr b="1" lang="zh-CN" sz="1550">
                <a:solidFill>
                  <a:schemeClr val="lt2"/>
                </a:solidFill>
              </a:rPr>
              <a:t>0-50</a:t>
            </a:r>
            <a:r>
              <a:rPr b="1" lang="zh-CN" sz="1550"/>
              <a:t> age_only </a:t>
            </a:r>
            <a:endParaRPr sz="1550"/>
          </a:p>
        </p:txBody>
      </p:sp>
      <p:sp>
        <p:nvSpPr>
          <p:cNvPr id="176" name="Google Shape;176;p24"/>
          <p:cNvSpPr txBox="1"/>
          <p:nvPr/>
        </p:nvSpPr>
        <p:spPr>
          <a:xfrm>
            <a:off x="5262450" y="1355400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(1)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8598600" y="1391300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(2)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7714175" y="4488150"/>
            <a:ext cx="119100" cy="1134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7714175" y="4205800"/>
            <a:ext cx="119100" cy="1134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/>
        </p:nvSpPr>
        <p:spPr>
          <a:xfrm>
            <a:off x="6309275" y="4085500"/>
            <a:ext cx="112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Open Sans"/>
                <a:ea typeface="Open Sans"/>
                <a:cs typeface="Open Sans"/>
                <a:sym typeface="Open Sans"/>
              </a:rPr>
              <a:t>train </a:t>
            </a:r>
            <a:r>
              <a:rPr lang="zh-CN" sz="800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zh-CN" sz="8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zh-CN" sz="8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6266700" y="4367850"/>
            <a:ext cx="105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Open Sans"/>
                <a:ea typeface="Open Sans"/>
                <a:cs typeface="Open Sans"/>
                <a:sym typeface="Open Sans"/>
              </a:rPr>
              <a:t>evaluate </a:t>
            </a:r>
            <a:r>
              <a:rPr lang="zh-CN" sz="800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zh-CN" sz="8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zh-CN" sz="8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6176425" y="4488150"/>
            <a:ext cx="119100" cy="113400"/>
          </a:xfrm>
          <a:prstGeom prst="ellipse">
            <a:avLst/>
          </a:prstGeom>
          <a:solidFill>
            <a:srgbClr val="0ED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6176425" y="4205800"/>
            <a:ext cx="119100" cy="1134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 txBox="1"/>
          <p:nvPr/>
        </p:nvSpPr>
        <p:spPr>
          <a:xfrm>
            <a:off x="7819525" y="4085500"/>
            <a:ext cx="112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Open Sans"/>
                <a:ea typeface="Open Sans"/>
                <a:cs typeface="Open Sans"/>
                <a:sym typeface="Open Sans"/>
              </a:rPr>
              <a:t>train </a:t>
            </a:r>
            <a:r>
              <a:rPr lang="zh-CN" sz="800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zh-CN" sz="8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zh-CN" sz="8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7776950" y="4367850"/>
            <a:ext cx="105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Open Sans"/>
                <a:ea typeface="Open Sans"/>
                <a:cs typeface="Open Sans"/>
                <a:sym typeface="Open Sans"/>
              </a:rPr>
              <a:t>evaluate </a:t>
            </a:r>
            <a:r>
              <a:rPr lang="zh-CN" sz="900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zh-CN" sz="9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zh-CN" sz="9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25" y="1955248"/>
            <a:ext cx="3061825" cy="20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AGE Based on Gender 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75" y="1860075"/>
            <a:ext cx="3180225" cy="19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100" y="1802825"/>
            <a:ext cx="3091604" cy="20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311700" y="1225225"/>
            <a:ext cx="85206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0"/>
              <a:buChar char="➔"/>
            </a:pPr>
            <a:r>
              <a:rPr lang="zh-CN" sz="1550"/>
              <a:t>epoch </a:t>
            </a:r>
            <a:r>
              <a:rPr b="1" lang="zh-CN" sz="1550">
                <a:solidFill>
                  <a:schemeClr val="lt2"/>
                </a:solidFill>
              </a:rPr>
              <a:t>0-50</a:t>
            </a:r>
            <a:r>
              <a:rPr lang="zh-CN" sz="1550"/>
              <a:t> </a:t>
            </a:r>
            <a:r>
              <a:rPr b="1" lang="zh-CN" sz="1550"/>
              <a:t>gender</a:t>
            </a:r>
            <a:r>
              <a:rPr b="1" lang="zh-CN" sz="1550"/>
              <a:t>_only</a:t>
            </a:r>
            <a:r>
              <a:rPr lang="zh-CN" sz="1550"/>
              <a:t> </a:t>
            </a:r>
            <a:r>
              <a:rPr b="1" lang="zh-CN" sz="1550"/>
              <a:t>+</a:t>
            </a:r>
            <a:r>
              <a:rPr lang="zh-CN" sz="1550"/>
              <a:t> epoch </a:t>
            </a:r>
            <a:r>
              <a:rPr b="1" lang="zh-CN" sz="1550">
                <a:solidFill>
                  <a:schemeClr val="lt2"/>
                </a:solidFill>
              </a:rPr>
              <a:t>51-100</a:t>
            </a:r>
            <a:r>
              <a:rPr lang="zh-CN" sz="1550"/>
              <a:t> </a:t>
            </a:r>
            <a:r>
              <a:rPr b="1" lang="zh-CN" sz="1550"/>
              <a:t>age</a:t>
            </a:r>
            <a:r>
              <a:rPr b="1" lang="zh-CN" sz="1550"/>
              <a:t>_only</a:t>
            </a:r>
            <a:endParaRPr b="1" sz="15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50"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275" y="1765825"/>
            <a:ext cx="3091600" cy="20697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5"/>
          <p:cNvCxnSpPr/>
          <p:nvPr/>
        </p:nvCxnSpPr>
        <p:spPr>
          <a:xfrm>
            <a:off x="6427650" y="3403300"/>
            <a:ext cx="2469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5"/>
          <p:cNvCxnSpPr/>
          <p:nvPr/>
        </p:nvCxnSpPr>
        <p:spPr>
          <a:xfrm>
            <a:off x="2133175" y="2455975"/>
            <a:ext cx="905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8" name="Google Shape;198;p25"/>
          <p:cNvSpPr/>
          <p:nvPr/>
        </p:nvSpPr>
        <p:spPr>
          <a:xfrm>
            <a:off x="2953975" y="2312250"/>
            <a:ext cx="84300" cy="259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8855525" y="3248900"/>
            <a:ext cx="112200" cy="280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2498025" y="2172175"/>
            <a:ext cx="58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>
                <a:latin typeface="Open Sans"/>
                <a:ea typeface="Open Sans"/>
                <a:cs typeface="Open Sans"/>
                <a:sym typeface="Open Sans"/>
              </a:rPr>
              <a:t>&lt;  0.1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8338075" y="3368775"/>
            <a:ext cx="69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>
                <a:latin typeface="Open Sans"/>
                <a:ea typeface="Open Sans"/>
                <a:cs typeface="Open Sans"/>
                <a:sym typeface="Open Sans"/>
              </a:rPr>
              <a:t>&gt;  4.5 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GENDER</a:t>
            </a:r>
            <a:r>
              <a:rPr lang="zh-CN"/>
              <a:t> Based on A</a:t>
            </a:r>
            <a:r>
              <a:rPr lang="zh-CN"/>
              <a:t>ge</a:t>
            </a:r>
            <a:endParaRPr/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311700" y="1225225"/>
            <a:ext cx="85206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0"/>
              <a:buChar char="➔"/>
            </a:pPr>
            <a:r>
              <a:rPr lang="zh-CN" sz="1550"/>
              <a:t>epoch </a:t>
            </a:r>
            <a:r>
              <a:rPr b="1" lang="zh-CN" sz="1550">
                <a:solidFill>
                  <a:schemeClr val="lt2"/>
                </a:solidFill>
              </a:rPr>
              <a:t>0-50</a:t>
            </a:r>
            <a:r>
              <a:rPr lang="zh-CN" sz="1550"/>
              <a:t> </a:t>
            </a:r>
            <a:r>
              <a:rPr b="1" lang="zh-CN" sz="1550"/>
              <a:t>age_only</a:t>
            </a:r>
            <a:r>
              <a:rPr lang="zh-CN" sz="1550"/>
              <a:t> </a:t>
            </a:r>
            <a:r>
              <a:rPr b="1" lang="zh-CN" sz="1550"/>
              <a:t>+</a:t>
            </a:r>
            <a:r>
              <a:rPr lang="zh-CN" sz="1550"/>
              <a:t> </a:t>
            </a:r>
            <a:r>
              <a:rPr lang="zh-CN" sz="1550"/>
              <a:t>epoch </a:t>
            </a:r>
            <a:r>
              <a:rPr b="1" lang="zh-CN" sz="1550">
                <a:solidFill>
                  <a:schemeClr val="lt2"/>
                </a:solidFill>
              </a:rPr>
              <a:t>51-60</a:t>
            </a:r>
            <a:r>
              <a:rPr lang="zh-CN" sz="1550"/>
              <a:t> </a:t>
            </a:r>
            <a:r>
              <a:rPr b="1" lang="zh-CN" sz="1550"/>
              <a:t>gender_only</a:t>
            </a:r>
            <a:endParaRPr b="1" sz="15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50"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12934"/>
            <a:ext cx="2744750" cy="180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225" y="1910239"/>
            <a:ext cx="2744750" cy="18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7550" y="697200"/>
            <a:ext cx="2507221" cy="17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550" y="2760049"/>
            <a:ext cx="2603550" cy="1728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6"/>
          <p:cNvCxnSpPr/>
          <p:nvPr/>
        </p:nvCxnSpPr>
        <p:spPr>
          <a:xfrm flipH="1" rot="10800000">
            <a:off x="767050" y="2242150"/>
            <a:ext cx="2289300" cy="23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3" name="Google Shape;213;p26"/>
          <p:cNvSpPr/>
          <p:nvPr/>
        </p:nvSpPr>
        <p:spPr>
          <a:xfrm>
            <a:off x="3085450" y="2113600"/>
            <a:ext cx="112200" cy="280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419350" y="2141550"/>
            <a:ext cx="318600" cy="372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 txBox="1"/>
          <p:nvPr/>
        </p:nvSpPr>
        <p:spPr>
          <a:xfrm>
            <a:off x="311700" y="396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&gt; </a:t>
            </a:r>
            <a:r>
              <a:rPr b="1" lang="zh-CN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acc(gender_only) ~ 70%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GENDER Based on Age</a:t>
            </a:r>
            <a:endParaRPr/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311700" y="1225225"/>
            <a:ext cx="85206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0"/>
              <a:buChar char="➔"/>
            </a:pPr>
            <a:r>
              <a:rPr lang="zh-CN" sz="1550"/>
              <a:t>epoch </a:t>
            </a:r>
            <a:r>
              <a:rPr b="1" lang="zh-CN" sz="1550">
                <a:solidFill>
                  <a:schemeClr val="lt2"/>
                </a:solidFill>
              </a:rPr>
              <a:t>0-50</a:t>
            </a:r>
            <a:r>
              <a:rPr lang="zh-CN" sz="1550"/>
              <a:t> </a:t>
            </a:r>
            <a:r>
              <a:rPr b="1" lang="zh-CN" sz="1550"/>
              <a:t>age_only</a:t>
            </a:r>
            <a:r>
              <a:rPr lang="zh-CN" sz="1550"/>
              <a:t> </a:t>
            </a:r>
            <a:r>
              <a:rPr b="1" lang="zh-CN" sz="1550"/>
              <a:t>+</a:t>
            </a:r>
            <a:r>
              <a:rPr lang="zh-CN" sz="1550"/>
              <a:t> epoch</a:t>
            </a:r>
            <a:r>
              <a:rPr b="1" lang="zh-CN" sz="1550">
                <a:solidFill>
                  <a:schemeClr val="lt2"/>
                </a:solidFill>
              </a:rPr>
              <a:t> 51-100</a:t>
            </a:r>
            <a:r>
              <a:rPr lang="zh-CN" sz="1550"/>
              <a:t> </a:t>
            </a:r>
            <a:r>
              <a:rPr b="1" lang="zh-CN" sz="1550"/>
              <a:t>gender_only</a:t>
            </a:r>
            <a:endParaRPr b="1" sz="15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50"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25" y="2017175"/>
            <a:ext cx="2832500" cy="1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0900" y="2021084"/>
            <a:ext cx="2832500" cy="1933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 rotWithShape="1">
          <a:blip r:embed="rId5">
            <a:alphaModFix/>
          </a:blip>
          <a:srcRect b="0" l="0" r="2515" t="0"/>
          <a:stretch/>
        </p:blipFill>
        <p:spPr>
          <a:xfrm>
            <a:off x="6382675" y="618350"/>
            <a:ext cx="2761324" cy="18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2257" y="2710000"/>
            <a:ext cx="2657025" cy="177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7"/>
          <p:cNvCxnSpPr/>
          <p:nvPr/>
        </p:nvCxnSpPr>
        <p:spPr>
          <a:xfrm flipH="1" rot="10800000">
            <a:off x="932200" y="2478300"/>
            <a:ext cx="2359500" cy="11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27" name="Google Shape;227;p27"/>
          <p:cNvSpPr/>
          <p:nvPr/>
        </p:nvSpPr>
        <p:spPr>
          <a:xfrm>
            <a:off x="3291700" y="2343750"/>
            <a:ext cx="112200" cy="280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613600" y="2478300"/>
            <a:ext cx="318600" cy="4077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 txBox="1"/>
          <p:nvPr/>
        </p:nvSpPr>
        <p:spPr>
          <a:xfrm>
            <a:off x="691675" y="4217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&gt; acc(gender_only) ~ 70%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AGE + GENDER: </a:t>
            </a:r>
            <a:r>
              <a:rPr lang="zh-CN" sz="3700"/>
              <a:t>multi-task</a:t>
            </a:r>
            <a:endParaRPr sz="3700"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50" y="992591"/>
            <a:ext cx="4012749" cy="258365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1224525" y="3726975"/>
            <a:ext cx="30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loss of age only: weight =[1,0]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5470625" y="3726975"/>
            <a:ext cx="248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loss of gender only: weight =[0,1]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754" y="992600"/>
            <a:ext cx="4067195" cy="26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/>
          <p:nvPr/>
        </p:nvSpPr>
        <p:spPr>
          <a:xfrm>
            <a:off x="935175" y="1512800"/>
            <a:ext cx="385200" cy="181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5049975" y="1512800"/>
            <a:ext cx="385200" cy="181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 txBox="1"/>
          <p:nvPr/>
        </p:nvSpPr>
        <p:spPr>
          <a:xfrm>
            <a:off x="874075" y="4464550"/>
            <a:ext cx="338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➔"/>
            </a:pPr>
            <a:r>
              <a:rPr b="1" lang="zh-CN" sz="1600">
                <a:latin typeface="Open Sans"/>
                <a:ea typeface="Open Sans"/>
                <a:cs typeface="Open Sans"/>
                <a:sym typeface="Open Sans"/>
              </a:rPr>
              <a:t>10 times larger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AGE + GENDER: </a:t>
            </a:r>
            <a:r>
              <a:rPr lang="zh-CN" sz="3700"/>
              <a:t>weight = [0.1,0.9]</a:t>
            </a:r>
            <a:endParaRPr sz="3700"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25" y="1310150"/>
            <a:ext cx="2754662" cy="18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749" y="1310150"/>
            <a:ext cx="2965850" cy="196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7801" y="1420576"/>
            <a:ext cx="3020125" cy="18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700" y="3295400"/>
            <a:ext cx="2490039" cy="16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9087" y="3233008"/>
            <a:ext cx="2618725" cy="174330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/>
          <p:nvPr/>
        </p:nvSpPr>
        <p:spPr>
          <a:xfrm>
            <a:off x="3586375" y="3598000"/>
            <a:ext cx="247800" cy="11859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9"/>
          <p:cNvSpPr txBox="1"/>
          <p:nvPr/>
        </p:nvSpPr>
        <p:spPr>
          <a:xfrm>
            <a:off x="6353725" y="4002025"/>
            <a:ext cx="22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&gt;&gt; mae(age_only) ~ 4.5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AGE + GENDER: </a:t>
            </a:r>
            <a:r>
              <a:rPr lang="zh-CN" sz="3700"/>
              <a:t>Geometric loss</a:t>
            </a:r>
            <a:endParaRPr sz="3700"/>
          </a:p>
        </p:txBody>
      </p:sp>
      <p:sp>
        <p:nvSpPr>
          <p:cNvPr id="259" name="Google Shape;259;p30"/>
          <p:cNvSpPr txBox="1"/>
          <p:nvPr/>
        </p:nvSpPr>
        <p:spPr>
          <a:xfrm>
            <a:off x="463125" y="1073600"/>
            <a:ext cx="4406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50"/>
              <a:buFont typeface="Open Sans"/>
              <a:buChar char="➔"/>
            </a:pPr>
            <a:r>
              <a:rPr b="1" lang="zh-CN" sz="155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loss = (loss_age * loss_gender) ^ (1/2) </a:t>
            </a:r>
            <a:endParaRPr b="1" sz="155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 rotWithShape="1">
          <a:blip r:embed="rId3">
            <a:alphaModFix/>
          </a:blip>
          <a:srcRect b="1946" l="0" r="0" t="3553"/>
          <a:stretch/>
        </p:blipFill>
        <p:spPr>
          <a:xfrm>
            <a:off x="311700" y="3258550"/>
            <a:ext cx="2798225" cy="17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 rotWithShape="1">
          <a:blip r:embed="rId4">
            <a:alphaModFix/>
          </a:blip>
          <a:srcRect b="1254" l="0" r="0" t="0"/>
          <a:stretch/>
        </p:blipFill>
        <p:spPr>
          <a:xfrm>
            <a:off x="347025" y="1408825"/>
            <a:ext cx="2727575" cy="18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8175" y="1336724"/>
            <a:ext cx="2984125" cy="20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 rotWithShape="1">
          <a:blip r:embed="rId6">
            <a:alphaModFix/>
          </a:blip>
          <a:srcRect b="1681" l="0" r="0" t="0"/>
          <a:stretch/>
        </p:blipFill>
        <p:spPr>
          <a:xfrm>
            <a:off x="3172950" y="3191575"/>
            <a:ext cx="2675225" cy="1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1650" y="1420575"/>
            <a:ext cx="2727574" cy="18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/>
          <p:nvPr/>
        </p:nvSpPr>
        <p:spPr>
          <a:xfrm>
            <a:off x="3347825" y="3567850"/>
            <a:ext cx="247800" cy="11859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8725" y="231512"/>
            <a:ext cx="1704975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/>
          <p:nvPr/>
        </p:nvSpPr>
        <p:spPr>
          <a:xfrm>
            <a:off x="5528775" y="231500"/>
            <a:ext cx="1704900" cy="6954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/>
          <p:cNvSpPr txBox="1"/>
          <p:nvPr/>
        </p:nvSpPr>
        <p:spPr>
          <a:xfrm>
            <a:off x="6353725" y="4002025"/>
            <a:ext cx="22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&gt;&gt; mae(age_only) ~ 4.5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AGE + GENDER: </a:t>
            </a:r>
            <a:r>
              <a:rPr lang="zh-CN" sz="3700"/>
              <a:t>weight = [0.8,0.2]</a:t>
            </a:r>
            <a:endParaRPr sz="3700"/>
          </a:p>
        </p:txBody>
      </p:sp>
      <p:pic>
        <p:nvPicPr>
          <p:cNvPr id="274" name="Google Shape;2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25" y="994825"/>
            <a:ext cx="2877775" cy="193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700" y="1001100"/>
            <a:ext cx="2939000" cy="19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9711" y="1031585"/>
            <a:ext cx="2877771" cy="190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0663" y="2968765"/>
            <a:ext cx="2877775" cy="188162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/>
          <p:nvPr/>
        </p:nvSpPr>
        <p:spPr>
          <a:xfrm>
            <a:off x="3576723" y="3344925"/>
            <a:ext cx="207000" cy="1255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875" y="2968775"/>
            <a:ext cx="2827818" cy="18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 txBox="1"/>
          <p:nvPr/>
        </p:nvSpPr>
        <p:spPr>
          <a:xfrm>
            <a:off x="6331238" y="3245625"/>
            <a:ext cx="259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acc &gt;&gt; acc(age_only) ~0.10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mae ≈ </a:t>
            </a:r>
            <a:r>
              <a:rPr b="1" lang="zh-C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mae(age_only) ~ 4.5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625500" y="3245625"/>
            <a:ext cx="294000" cy="14544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289" y="897300"/>
            <a:ext cx="3113425" cy="33488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6708900" y="279525"/>
            <a:ext cx="1397700" cy="2236200"/>
          </a:xfrm>
          <a:prstGeom prst="wedgeRectCallout">
            <a:avLst>
              <a:gd fmla="val -62503" name="adj1"/>
              <a:gd fmla="val 7625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ge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Gender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Happiness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Race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Makeup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Time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Calibri"/>
                <a:ea typeface="Calibri"/>
                <a:cs typeface="Calibri"/>
                <a:sym typeface="Calibri"/>
              </a:rPr>
              <a:t>….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12600" y="4082575"/>
            <a:ext cx="67950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Font typeface="Open Sans"/>
              <a:buChar char="●"/>
            </a:pPr>
            <a:r>
              <a:rPr b="1" lang="zh-CN" sz="1450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APPA-REAL Dataset</a:t>
            </a:r>
            <a:endParaRPr b="1" sz="145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50"/>
              <a:buFont typeface="Open Sans"/>
              <a:buChar char="●"/>
            </a:pPr>
            <a:r>
              <a:rPr b="1" lang="zh-CN" sz="145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Extended Dataset</a:t>
            </a:r>
            <a:endParaRPr b="1" sz="145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2"/>
          <p:cNvPicPr preferRelativeResize="0"/>
          <p:nvPr/>
        </p:nvPicPr>
        <p:blipFill rotWithShape="1">
          <a:blip r:embed="rId3">
            <a:alphaModFix/>
          </a:blip>
          <a:srcRect b="0" l="14843" r="4355" t="0"/>
          <a:stretch/>
        </p:blipFill>
        <p:spPr>
          <a:xfrm>
            <a:off x="96850" y="83400"/>
            <a:ext cx="3129050" cy="25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175" y="586738"/>
            <a:ext cx="2841226" cy="28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8649" y="976050"/>
            <a:ext cx="2646400" cy="39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0850" y="1992200"/>
            <a:ext cx="2381725" cy="30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3"/>
          <p:cNvPicPr preferRelativeResize="0"/>
          <p:nvPr/>
        </p:nvPicPr>
        <p:blipFill rotWithShape="1">
          <a:blip r:embed="rId3">
            <a:alphaModFix/>
          </a:blip>
          <a:srcRect b="0" l="18173" r="0" t="0"/>
          <a:stretch/>
        </p:blipFill>
        <p:spPr>
          <a:xfrm>
            <a:off x="222050" y="211375"/>
            <a:ext cx="3033200" cy="24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8850" y="765625"/>
            <a:ext cx="2958450" cy="29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3775" y="2075250"/>
            <a:ext cx="2325175" cy="29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0300" y="1237750"/>
            <a:ext cx="2460550" cy="369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</a:t>
            </a:r>
            <a:endParaRPr/>
          </a:p>
        </p:txBody>
      </p:sp>
      <p:sp>
        <p:nvSpPr>
          <p:cNvPr id="303" name="Google Shape;303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6075" lvl="0" marL="457200" rtl="0" algn="l">
              <a:lnSpc>
                <a:spcPct val="2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50"/>
              <a:buChar char="●"/>
            </a:pPr>
            <a:r>
              <a:rPr b="1" lang="zh-CN" sz="1850">
                <a:solidFill>
                  <a:srgbClr val="000000"/>
                </a:solidFill>
                <a:highlight>
                  <a:srgbClr val="FFFFFF"/>
                </a:highlight>
              </a:rPr>
              <a:t>H</a:t>
            </a:r>
            <a:r>
              <a:rPr b="1" lang="zh-CN" sz="1850">
                <a:solidFill>
                  <a:srgbClr val="000000"/>
                </a:solidFill>
                <a:highlight>
                  <a:srgbClr val="FFFFFF"/>
                </a:highlight>
              </a:rPr>
              <a:t>ighly practical</a:t>
            </a:r>
            <a:r>
              <a:rPr lang="zh-CN" sz="1850">
                <a:solidFill>
                  <a:srgbClr val="000000"/>
                </a:solidFill>
                <a:highlight>
                  <a:srgbClr val="FFFFFF"/>
                </a:highlight>
              </a:rPr>
              <a:t> method</a:t>
            </a:r>
            <a:endParaRPr sz="18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60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Char char="●"/>
            </a:pPr>
            <a:r>
              <a:rPr lang="zh-CN" sz="1850">
                <a:solidFill>
                  <a:srgbClr val="000000"/>
                </a:solidFill>
                <a:highlight>
                  <a:srgbClr val="FFFFFF"/>
                </a:highlight>
              </a:rPr>
              <a:t>Shared encoder can be shared among many tasks</a:t>
            </a:r>
            <a:endParaRPr sz="18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60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Char char="●"/>
            </a:pPr>
            <a:r>
              <a:rPr lang="zh-CN" sz="1850">
                <a:solidFill>
                  <a:srgbClr val="000000"/>
                </a:solidFill>
                <a:highlight>
                  <a:srgbClr val="FFFFFF"/>
                </a:highlight>
              </a:rPr>
              <a:t>Idea of </a:t>
            </a:r>
            <a:r>
              <a:rPr b="1" lang="zh-CN" sz="1850">
                <a:solidFill>
                  <a:srgbClr val="000000"/>
                </a:solidFill>
                <a:highlight>
                  <a:srgbClr val="FFFFFF"/>
                </a:highlight>
              </a:rPr>
              <a:t>transfer learning</a:t>
            </a:r>
            <a:r>
              <a:rPr lang="zh-CN" sz="1850">
                <a:solidFill>
                  <a:srgbClr val="000000"/>
                </a:solidFill>
                <a:highlight>
                  <a:srgbClr val="FFFFFF"/>
                </a:highlight>
              </a:rPr>
              <a:t> not efficient </a:t>
            </a:r>
            <a:r>
              <a:rPr lang="zh-CN" sz="1850">
                <a:highlight>
                  <a:schemeClr val="lt1"/>
                </a:highlight>
              </a:rPr>
              <a:t>when estimating age</a:t>
            </a:r>
            <a:endParaRPr b="1" sz="18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60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Char char="●"/>
            </a:pPr>
            <a:r>
              <a:rPr b="1" lang="zh-CN" sz="1850">
                <a:solidFill>
                  <a:srgbClr val="000000"/>
                </a:solidFill>
                <a:highlight>
                  <a:srgbClr val="FFFFFF"/>
                </a:highlight>
              </a:rPr>
              <a:t>Improved accuracy</a:t>
            </a:r>
            <a:r>
              <a:rPr lang="zh-CN" sz="1850">
                <a:solidFill>
                  <a:srgbClr val="000000"/>
                </a:solidFill>
                <a:highlight>
                  <a:srgbClr val="FFFFFF"/>
                </a:highlight>
              </a:rPr>
              <a:t> when estimating gender</a:t>
            </a:r>
            <a:endParaRPr sz="18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60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Char char="●"/>
            </a:pPr>
            <a:r>
              <a:rPr lang="zh-CN" sz="1850">
                <a:solidFill>
                  <a:srgbClr val="000000"/>
                </a:solidFill>
                <a:highlight>
                  <a:srgbClr val="FFFFFF"/>
                </a:highlight>
              </a:rPr>
              <a:t>Optimal MTL model when weights = [0.8,0.2]</a:t>
            </a:r>
            <a:endParaRPr sz="185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can be improved?</a:t>
            </a:r>
            <a:endParaRPr/>
          </a:p>
        </p:txBody>
      </p:sp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Choice of methods of calculating </a:t>
            </a:r>
            <a:r>
              <a:rPr b="1" lang="zh-CN"/>
              <a:t>loss function</a:t>
            </a:r>
            <a:endParaRPr b="1"/>
          </a:p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e.g. Dynamic task loss scaling,</a:t>
            </a:r>
            <a:r>
              <a:rPr lang="zh-CN"/>
              <a:t> Geometric loss…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Choice of</a:t>
            </a:r>
            <a:r>
              <a:rPr b="1" lang="zh-CN"/>
              <a:t> weights</a:t>
            </a:r>
            <a:r>
              <a:rPr lang="zh-CN"/>
              <a:t>; balancing difficulties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zh-CN" sz="1800"/>
              <a:t>e.g. </a:t>
            </a:r>
            <a:r>
              <a:rPr lang="zh-CN" sz="1800"/>
              <a:t>Weight learning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zh-CN"/>
              <a:t>More tasks</a:t>
            </a:r>
            <a:r>
              <a:rPr lang="zh-CN"/>
              <a:t> per network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SzPts val="1400"/>
              <a:buChar char="○"/>
            </a:pPr>
            <a:r>
              <a:rPr lang="zh-CN" sz="1800"/>
              <a:t>e.g. Race, Make-up, Expression….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Two options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364825"/>
            <a:ext cx="8520600" cy="29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8775" lvl="0" marL="457200" rtl="0" algn="l">
              <a:lnSpc>
                <a:spcPct val="200000"/>
              </a:lnSpc>
              <a:spcBef>
                <a:spcPts val="2800"/>
              </a:spcBef>
              <a:spcAft>
                <a:spcPts val="0"/>
              </a:spcAft>
              <a:buClr>
                <a:srgbClr val="354046"/>
              </a:buClr>
              <a:buSzPts val="2050"/>
              <a:buFont typeface="Calibri"/>
              <a:buAutoNum type="arabicPeriod"/>
            </a:pPr>
            <a:r>
              <a:rPr lang="zh-CN" sz="2050">
                <a:solidFill>
                  <a:srgbClr val="354046"/>
                </a:solidFill>
                <a:highlight>
                  <a:srgbClr val="FFFFFF"/>
                </a:highlight>
              </a:rPr>
              <a:t>Train </a:t>
            </a:r>
            <a:r>
              <a:rPr b="1" lang="zh-CN" sz="2050">
                <a:solidFill>
                  <a:srgbClr val="354046"/>
                </a:solidFill>
                <a:highlight>
                  <a:srgbClr val="FFFFFF"/>
                </a:highlight>
              </a:rPr>
              <a:t>multiple models</a:t>
            </a:r>
            <a:r>
              <a:rPr lang="zh-CN" sz="2050">
                <a:solidFill>
                  <a:srgbClr val="354046"/>
                </a:solidFill>
                <a:highlight>
                  <a:srgbClr val="FFFFFF"/>
                </a:highlight>
              </a:rPr>
              <a:t> (one for each task)</a:t>
            </a:r>
            <a:endParaRPr sz="2050">
              <a:solidFill>
                <a:srgbClr val="354046"/>
              </a:solidFill>
              <a:highlight>
                <a:srgbClr val="FFFFFF"/>
              </a:highlight>
            </a:endParaRPr>
          </a:p>
          <a:p>
            <a:pPr indent="-3587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46"/>
              </a:buClr>
              <a:buSzPts val="2050"/>
              <a:buFont typeface="Calibri"/>
              <a:buAutoNum type="arabicPeriod"/>
            </a:pPr>
            <a:r>
              <a:rPr lang="zh-CN" sz="2050">
                <a:solidFill>
                  <a:srgbClr val="354046"/>
                </a:solidFill>
                <a:highlight>
                  <a:srgbClr val="FFFFFF"/>
                </a:highlight>
              </a:rPr>
              <a:t>Inject all knowledge in a </a:t>
            </a:r>
            <a:r>
              <a:rPr b="1" lang="zh-CN" sz="2050">
                <a:solidFill>
                  <a:srgbClr val="354046"/>
                </a:solidFill>
                <a:highlight>
                  <a:srgbClr val="FFFFFF"/>
                </a:highlight>
              </a:rPr>
              <a:t>single model</a:t>
            </a:r>
            <a:endParaRPr b="1" sz="2050">
              <a:solidFill>
                <a:srgbClr val="35404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28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575" y="2790175"/>
            <a:ext cx="3546150" cy="18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CONTENTS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From original</a:t>
            </a:r>
            <a:r>
              <a:rPr lang="zh-CN"/>
              <a:t> model to </a:t>
            </a:r>
            <a:r>
              <a:rPr b="1" lang="zh-CN"/>
              <a:t>MTL model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Model updating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Loss </a:t>
            </a:r>
            <a:r>
              <a:rPr lang="zh-CN"/>
              <a:t>function &amp; Accuracy function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Comparison and Analysis of </a:t>
            </a:r>
            <a:r>
              <a:rPr b="1" lang="zh-CN"/>
              <a:t>Results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Age only or Gender only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One based on another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Combination of two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CN"/>
              <a:t>Conclusion</a:t>
            </a:r>
            <a:r>
              <a:rPr lang="zh-CN"/>
              <a:t> and further comments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773688" y="460275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MULTI-TASK LEARNING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456" y="2071825"/>
            <a:ext cx="3127075" cy="22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Model Updating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700"/>
              <a:t>Original Model</a:t>
            </a:r>
            <a:endParaRPr/>
          </a:p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4924825" y="1147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/>
              <a:t>Multi-Task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9850"/>
            <a:ext cx="5229849" cy="10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67700"/>
            <a:ext cx="4597951" cy="303430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2807925" y="2218650"/>
            <a:ext cx="955500" cy="2124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7561175" y="1591500"/>
            <a:ext cx="1180500" cy="2124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6052125" y="1756650"/>
            <a:ext cx="1250400" cy="2124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4975675" y="2970775"/>
            <a:ext cx="2244300" cy="1530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850" y="1770375"/>
            <a:ext cx="4676500" cy="10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Loss function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CN" sz="1700"/>
              <a:t>Original Model</a:t>
            </a:r>
            <a:endParaRPr/>
          </a:p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4924825" y="1147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/>
              <a:t>Multi-Task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4454850" y="2301225"/>
            <a:ext cx="4676400" cy="2124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38" y="1828800"/>
            <a:ext cx="29432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7488" y="3181950"/>
            <a:ext cx="2051225" cy="15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/>
          <p:nvPr/>
        </p:nvSpPr>
        <p:spPr>
          <a:xfrm rot="5400000">
            <a:off x="4730800" y="3398375"/>
            <a:ext cx="1008600" cy="465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00" y="3075294"/>
            <a:ext cx="8792000" cy="191580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Accuracy</a:t>
            </a:r>
            <a:r>
              <a:rPr lang="zh-CN"/>
              <a:t> function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CN" sz="1700"/>
              <a:t>Original Model</a:t>
            </a:r>
            <a:endParaRPr/>
          </a:p>
        </p:txBody>
      </p:sp>
      <p:sp>
        <p:nvSpPr>
          <p:cNvPr id="122" name="Google Shape;122;p20"/>
          <p:cNvSpPr txBox="1"/>
          <p:nvPr>
            <p:ph idx="2" type="body"/>
          </p:nvPr>
        </p:nvSpPr>
        <p:spPr>
          <a:xfrm>
            <a:off x="334775" y="26017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/>
              <a:t>Multi-Task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951150" y="4719600"/>
            <a:ext cx="8193000" cy="2124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69" y="1654474"/>
            <a:ext cx="3636919" cy="6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AGE only: </a:t>
            </a:r>
            <a:r>
              <a:rPr lang="zh-CN" sz="3300"/>
              <a:t>weight = [1,0]</a:t>
            </a:r>
            <a:endParaRPr sz="33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725" y="3226525"/>
            <a:ext cx="2573300" cy="1656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4">
            <a:alphaModFix/>
          </a:blip>
          <a:srcRect b="0" l="0" r="0" t="4716"/>
          <a:stretch/>
        </p:blipFill>
        <p:spPr>
          <a:xfrm>
            <a:off x="5361675" y="3283875"/>
            <a:ext cx="2573300" cy="165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5">
            <a:alphaModFix/>
          </a:blip>
          <a:srcRect b="0" l="0" r="0" t="4489"/>
          <a:stretch/>
        </p:blipFill>
        <p:spPr>
          <a:xfrm>
            <a:off x="239725" y="1271625"/>
            <a:ext cx="2573304" cy="16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136675" y="1026900"/>
            <a:ext cx="152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Original model</a:t>
            </a:r>
            <a:endParaRPr b="1"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6">
            <a:alphaModFix/>
          </a:blip>
          <a:srcRect b="0" l="0" r="0" t="2267"/>
          <a:stretch/>
        </p:blipFill>
        <p:spPr>
          <a:xfrm>
            <a:off x="2694048" y="1267324"/>
            <a:ext cx="2573300" cy="165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7">
            <a:alphaModFix/>
          </a:blip>
          <a:srcRect b="0" l="0" r="0" t="4003"/>
          <a:stretch/>
        </p:blipFill>
        <p:spPr>
          <a:xfrm>
            <a:off x="5337225" y="1312809"/>
            <a:ext cx="2502367" cy="15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163525" y="2933425"/>
            <a:ext cx="171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Multi-task model</a:t>
            </a:r>
            <a:endParaRPr b="1"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8">
            <a:alphaModFix/>
          </a:blip>
          <a:srcRect b="0" l="0" r="0" t="4489"/>
          <a:stretch/>
        </p:blipFill>
        <p:spPr>
          <a:xfrm>
            <a:off x="311702" y="3248975"/>
            <a:ext cx="2401725" cy="16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7763400" y="1033625"/>
            <a:ext cx="119100" cy="1134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7763400" y="751275"/>
            <a:ext cx="119100" cy="1134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7882500" y="630975"/>
            <a:ext cx="112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Open Sans"/>
                <a:ea typeface="Open Sans"/>
                <a:cs typeface="Open Sans"/>
                <a:sym typeface="Open Sans"/>
              </a:rPr>
              <a:t>train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7839925" y="913325"/>
            <a:ext cx="105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Open Sans"/>
                <a:ea typeface="Open Sans"/>
                <a:cs typeface="Open Sans"/>
                <a:sym typeface="Open Sans"/>
              </a:rPr>
              <a:t>evaluate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7297500" y="2925575"/>
            <a:ext cx="17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Equivalence?</a:t>
            </a:r>
            <a:endParaRPr b="1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7055725" y="2950075"/>
            <a:ext cx="188700" cy="400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